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85" r:id="rId10"/>
    <p:sldId id="286" r:id="rId11"/>
    <p:sldId id="264" r:id="rId12"/>
    <p:sldId id="266" r:id="rId13"/>
    <p:sldId id="282" r:id="rId14"/>
    <p:sldId id="280" r:id="rId15"/>
    <p:sldId id="284" r:id="rId16"/>
    <p:sldId id="283" r:id="rId17"/>
    <p:sldId id="281" r:id="rId18"/>
    <p:sldId id="279" r:id="rId19"/>
    <p:sldId id="277" r:id="rId20"/>
    <p:sldId id="278" r:id="rId21"/>
    <p:sldId id="270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JASWI" initials="T" lastIdx="1" clrIdx="0">
    <p:extLst>
      <p:ext uri="{19B8F6BF-5375-455C-9EA6-DF929625EA0E}">
        <p15:presenceInfo xmlns:p15="http://schemas.microsoft.com/office/powerpoint/2012/main" userId="TEJASW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4}" styleName="Medium Style 2 - Accent 4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FFFFFF"/>
              </a:solidFill>
            </a:ln>
          </a:left>
          <a:right>
            <a:ln w="12700" cmpd="sng">
              <a:solidFill>
                <a:srgbClr val="FFFFFF"/>
              </a:solidFill>
            </a:ln>
          </a:right>
          <a:top>
            <a:ln w="12700" cmpd="sng">
              <a:solidFill>
                <a:srgbClr val="FFFFFF"/>
              </a:solidFill>
            </a:ln>
          </a:top>
          <a:bottom>
            <a:ln w="12700" cmpd="sng">
              <a:solidFill>
                <a:srgbClr val="FFFFFF"/>
              </a:solidFill>
            </a:ln>
          </a:bottom>
          <a:insideH>
            <a:ln w="12700" cmpd="sng">
              <a:solidFill>
                <a:srgbClr val="FFFFFF"/>
              </a:solidFill>
            </a:ln>
          </a:insideH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FFC000">
              <a:tint val="20000"/>
            </a:srgbClr>
          </a:solidFill>
        </a:fill>
      </a:tcStyle>
    </a:wholeTbl>
    <a:band1H>
      <a:tcStyle>
        <a:tcBdr/>
        <a:fill>
          <a:solidFill>
            <a:srgbClr val="FFC000">
              <a:tint val="40000"/>
            </a:srgbClr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FFC000">
              <a:tint val="40000"/>
            </a:srgb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rgbClr val="000000"/>
      </a:tcTxStyle>
      <a:tcStyle>
        <a:tcBdr/>
        <a:fill>
          <a:solidFill>
            <a:srgbClr val="FFC000"/>
          </a:solidFill>
        </a:fill>
      </a:tcStyle>
    </a:lastCol>
    <a:firstCol>
      <a:tcTxStyle b="on">
        <a:fontRef idx="minor">
          <a:srgbClr val="000000"/>
        </a:fontRef>
        <a:srgbClr val="000000"/>
      </a:tcTxStyle>
      <a:tcStyle>
        <a:tcBdr/>
        <a:fill>
          <a:solidFill>
            <a:srgbClr val="FFC000"/>
          </a:solidFill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top>
            <a:ln w="38100" cmpd="sng">
              <a:solidFill>
                <a:srgbClr val="FFFFFF"/>
              </a:solidFill>
            </a:ln>
          </a:top>
        </a:tcBdr>
        <a:fill>
          <a:solidFill>
            <a:srgbClr val="FFC000"/>
          </a:solidFill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top>
            <a:ln w="38100" cmpd="sng">
              <a:solidFill>
                <a:srgbClr val="FFFFFF"/>
              </a:solidFill>
            </a:ln>
          </a:top>
        </a:tcBdr>
        <a:fill>
          <a:solidFill>
            <a:srgbClr val="FFC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>
      <p:cViewPr varScale="1">
        <p:scale>
          <a:sx n="95" d="100"/>
          <a:sy n="95" d="100"/>
        </p:scale>
        <p:origin x="1157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7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7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7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8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8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5A29F-B508-4E6F-BCA8-06F82DD6CF60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DCD11-F0E3-422F-9A7C-53DB4DBD952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97153" name="Picture 6" descr="C:\Users\vce-cse\Desktop\logoCAZQ2TIU.JPG"/>
          <p:cNvPicPr>
            <a:picLocks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"/>
            <a:ext cx="838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40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5A29F-B508-4E6F-BCA8-06F82DD6CF60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104864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DCD11-F0E3-422F-9A7C-53DB4DBD95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2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3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5A29F-B508-4E6F-BCA8-06F82DD6CF60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10486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DCD11-F0E3-422F-9A7C-53DB4DBD95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8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9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5A29F-B508-4E6F-BCA8-06F82DD6CF60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104859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DCD11-F0E3-422F-9A7C-53DB4DBD95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4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5A29F-B508-4E6F-BCA8-06F82DD6CF60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10486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DCD11-F0E3-422F-9A7C-53DB4DBD95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5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1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5A29F-B508-4E6F-BCA8-06F82DD6CF60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10486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DCD11-F0E3-422F-9A7C-53DB4DBD95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5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 fontScale="95833" lnSpcReduction="20000"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 fontScale="95833" lnSpcReduction="20000"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9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5A29F-B508-4E6F-BCA8-06F82DD6CF60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104866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DCD11-F0E3-422F-9A7C-53DB4DBD95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2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5A29F-B508-4E6F-BCA8-06F82DD6CF60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104862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DCD11-F0E3-422F-9A7C-53DB4DBD95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5A29F-B508-4E6F-BCA8-06F82DD6CF60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104860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0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DCD11-F0E3-422F-9A7C-53DB4DBD95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64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5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5A29F-B508-4E6F-BCA8-06F82DD6CF60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104866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DCD11-F0E3-422F-9A7C-53DB4DBD95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34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635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5A29F-B508-4E6F-BCA8-06F82DD6CF60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104863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DCD11-F0E3-422F-9A7C-53DB4DBD95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5A29F-B508-4E6F-BCA8-06F82DD6CF60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DCD11-F0E3-422F-9A7C-53DB4DBD95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48581" name="Footer Placeholder 4"/>
          <p:cNvSpPr txBox="1"/>
          <p:nvPr userDrawn="1"/>
        </p:nvSpPr>
        <p:spPr>
          <a:xfrm>
            <a:off x="2209800" y="6356350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latin typeface="Bahamas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Bahamas" pitchFamily="34" charset="0"/>
                <a:ea typeface="+mn-ea"/>
                <a:cs typeface="+mn-cs"/>
              </a:rPr>
              <a:t>VARDHAMAN COLLEGE OF ENGINEERING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(AUTONOMOUS)</a:t>
            </a:r>
          </a:p>
        </p:txBody>
      </p:sp>
      <p:pic>
        <p:nvPicPr>
          <p:cNvPr id="2097152" name="Picture 8" descr="C:\Users\vce-cse\Desktop\logoCAZQ2TIU.JPG"/>
          <p:cNvPicPr>
            <a:picLocks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0" y="152400"/>
            <a:ext cx="838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rdunio.cc/hardware/uno-rev3" TargetMode="External"/><Relationship Id="rId2" Type="http://schemas.openxmlformats.org/officeDocument/2006/relationships/hyperlink" Target="https://www.erpublication.org/published_paper/IJ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>
          <a:xfrm>
            <a:off x="685800" y="838201"/>
            <a:ext cx="7772400" cy="1981199"/>
          </a:xfrm>
        </p:spPr>
        <p:txBody>
          <a:bodyPr>
            <a:normAutofit/>
          </a:bodyPr>
          <a:lstStyle/>
          <a:p>
            <a:r>
              <a:rPr lang="en-US" dirty="0"/>
              <a:t>SCARE-CROW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B448B-AADC-1263-7B13-F6F77D654B4A}"/>
              </a:ext>
            </a:extLst>
          </p:cNvPr>
          <p:cNvSpPr txBox="1"/>
          <p:nvPr/>
        </p:nvSpPr>
        <p:spPr>
          <a:xfrm>
            <a:off x="2286000" y="3244334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      	              TEAM -6</a:t>
            </a:r>
          </a:p>
          <a:p>
            <a:r>
              <a:rPr lang="en-US" dirty="0"/>
              <a:t>21881A05E8     -   VAMSHI</a:t>
            </a:r>
          </a:p>
          <a:p>
            <a:r>
              <a:rPr lang="en-US" dirty="0"/>
              <a:t>21881A05E9     -   AKHIL</a:t>
            </a:r>
          </a:p>
          <a:p>
            <a:r>
              <a:rPr lang="en-US" dirty="0"/>
              <a:t>21881A05F0     -    NIKITHA</a:t>
            </a:r>
          </a:p>
          <a:p>
            <a:r>
              <a:rPr lang="en-US" dirty="0"/>
              <a:t>21881A05F4     -   VIVEK</a:t>
            </a:r>
          </a:p>
          <a:p>
            <a:r>
              <a:rPr lang="en-US" dirty="0"/>
              <a:t>21881A05F6     -  BHANU</a:t>
            </a:r>
          </a:p>
          <a:p>
            <a:r>
              <a:rPr lang="en-US" dirty="0"/>
              <a:t>21881A05F7     -    SAI SATHWIK  	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D199EC-2F60-918C-8D43-CCF47C096EA2}"/>
              </a:ext>
            </a:extLst>
          </p:cNvPr>
          <p:cNvSpPr txBox="1"/>
          <p:nvPr/>
        </p:nvSpPr>
        <p:spPr>
          <a:xfrm>
            <a:off x="2209800" y="569863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D499CFF-18AF-BF11-EAE6-913DFAFFC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14524"/>
              </p:ext>
            </p:extLst>
          </p:nvPr>
        </p:nvGraphicFramePr>
        <p:xfrm>
          <a:off x="1524000" y="2895600"/>
          <a:ext cx="6096000" cy="3124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81163646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01129181"/>
                    </a:ext>
                  </a:extLst>
                </a:gridCol>
              </a:tblGrid>
              <a:tr h="446314">
                <a:tc>
                  <a:txBody>
                    <a:bodyPr/>
                    <a:lstStyle/>
                    <a:p>
                      <a:r>
                        <a:rPr lang="en-US" dirty="0"/>
                        <a:t>               ROLLNUMBER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44655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r>
                        <a:rPr lang="en-US" dirty="0"/>
                        <a:t>               21881A05E8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VAMSHI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55601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r>
                        <a:rPr lang="en-US" dirty="0"/>
                        <a:t>               21881A05E9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AKHIL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586374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r>
                        <a:rPr lang="en-US" dirty="0"/>
                        <a:t>               21881A05F0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NIKITHA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118137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r>
                        <a:rPr lang="en-US" dirty="0"/>
                        <a:t>               21881A05F4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VIVEK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75204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r>
                        <a:rPr lang="en-US" dirty="0"/>
                        <a:t>               21881A05F6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BHANU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275028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r>
                        <a:rPr lang="en-US" dirty="0"/>
                        <a:t>               21881A05F7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SAI SATHWIK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95405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A3F2F47-2DEF-E594-2B11-ECA311AD4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8518" r="10834" b="2593"/>
          <a:stretch/>
        </p:blipFill>
        <p:spPr>
          <a:xfrm>
            <a:off x="228600" y="1295400"/>
            <a:ext cx="7924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9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3"/>
          <p:cNvSpPr>
            <a:spLocks noGrp="1"/>
          </p:cNvSpPr>
          <p:nvPr>
            <p:ph type="title"/>
          </p:nvPr>
        </p:nvSpPr>
        <p:spPr>
          <a:xfrm>
            <a:off x="762000" y="449424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Source Sans Pro Web"/>
              </a:rPr>
              <a:t> </a:t>
            </a:r>
            <a:br>
              <a:rPr lang="en-US" sz="3600" dirty="0">
                <a:solidFill>
                  <a:srgbClr val="FF0000"/>
                </a:solidFill>
                <a:latin typeface="Source Sans Pro Web"/>
              </a:rPr>
            </a:br>
            <a:r>
              <a:rPr lang="en-US" sz="3600" dirty="0">
                <a:solidFill>
                  <a:srgbClr val="FF0000"/>
                </a:solidFill>
                <a:latin typeface="Source Sans Pro Web"/>
              </a:rPr>
              <a:t>                  Working of Project</a:t>
            </a:r>
            <a:br>
              <a:rPr lang="en-US" sz="3600" dirty="0">
                <a:solidFill>
                  <a:srgbClr val="FF0000"/>
                </a:solidFill>
                <a:latin typeface="Source Sans Pro Web"/>
              </a:rPr>
            </a:br>
            <a:endParaRPr lang="en-IN" sz="3600" b="1" dirty="0">
              <a:solidFill>
                <a:srgbClr val="FF0000"/>
              </a:solidFill>
            </a:endParaRPr>
          </a:p>
        </p:txBody>
      </p:sp>
      <p:sp>
        <p:nvSpPr>
          <p:cNvPr id="1048607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7500" lnSpcReduction="10000"/>
          </a:bodyPr>
          <a:lstStyle/>
          <a:p>
            <a:r>
              <a:rPr lang="en-US" dirty="0"/>
              <a:t>The basic principle of ultrasonic distance measurement is based on ECHO.</a:t>
            </a:r>
          </a:p>
          <a:p>
            <a:r>
              <a:rPr lang="en-US" dirty="0"/>
              <a:t>When the sound waves are transmitted in the environment then waves are returned back to the origin as ECHO after striking on the obstacle.</a:t>
            </a:r>
          </a:p>
          <a:p>
            <a:r>
              <a:rPr lang="en-US" dirty="0"/>
              <a:t>So we only need to calculate the traveling time of both sounds means outgoing time and returning time to origin after striking on the obstacle.</a:t>
            </a:r>
          </a:p>
          <a:p>
            <a:r>
              <a:rPr lang="en-IN" dirty="0"/>
              <a:t>The distance measurement which is seen on LCD displays the distance in </a:t>
            </a:r>
            <a:r>
              <a:rPr lang="en-IN" dirty="0" err="1"/>
              <a:t>cms</a:t>
            </a:r>
            <a:r>
              <a:rPr lang="en-IN" dirty="0"/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extBox 3"/>
          <p:cNvSpPr txBox="1"/>
          <p:nvPr/>
        </p:nvSpPr>
        <p:spPr>
          <a:xfrm>
            <a:off x="685800" y="1143000"/>
            <a:ext cx="752526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The high-level signal is sent to 10 microseconds using Trigger.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The module sends 40 </a:t>
            </a:r>
            <a:r>
              <a:rPr lang="en-US" sz="2800" dirty="0" err="1"/>
              <a:t>KHz</a:t>
            </a:r>
            <a:r>
              <a:rPr lang="en-US" sz="2800" dirty="0"/>
              <a:t> signals automatically and then detects whether the pulse is received or not through ECHO.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If the signal is received ,then it is through the high level. The time of high duration is the time gap between sending and receiving the signal is calculated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6ABEE-4853-3978-C44A-D1480270F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The average height of the bird is about 25-30 cm above the surface. So, the sensor is placed according to that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So, when the bird comes into range the buzzer will be activated and will  provoke the bird and hence the bird flies away.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2441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B2A2B-EFC6-C473-96BA-F7BA5D1AD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11" y="0"/>
            <a:ext cx="7176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56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3EBE09-275B-5F9A-8386-38C337A0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Working Model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DACCD8-41C7-201A-8735-B9B025700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3759200" cy="28194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502822-4684-0C81-202A-FFB5C2E885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968" y="2209800"/>
            <a:ext cx="3759200" cy="2819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D49324-4E77-EA83-69D6-5C280D2C3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676400"/>
            <a:ext cx="2603218" cy="6401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5934BB-BD52-A690-1EAA-E853677EA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1676400"/>
            <a:ext cx="2322777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01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3-02-07 at 19.09.20">
            <a:hlinkClick r:id="" action="ppaction://media"/>
            <a:extLst>
              <a:ext uri="{FF2B5EF4-FFF2-40B4-BE49-F238E27FC236}">
                <a16:creationId xmlns:a16="http://schemas.microsoft.com/office/drawing/2014/main" id="{71FAC6B5-6C62-F65A-2EED-7B9A4F6BE4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9256" y="876300"/>
            <a:ext cx="3309144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6782-1280-E3E9-B58F-E0FDA15E7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Future Plans On Project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8518A-8ADA-1FA8-82D0-37C320284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future we are going to add a camera option so that the user can explicitly turn on the buzzer looking at the camera to avoid unnecessary disturbances.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9F859-7B76-1B83-CDD8-845905960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973" y="3574818"/>
            <a:ext cx="4618054" cy="255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73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9984E-F64A-0E2A-E43D-4E6187D6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Various Disciplines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E85D-E850-E6A7-AE02-348E8D87F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r>
              <a:rPr lang="en-IN" dirty="0"/>
              <a:t>COMPUTER SCIENCE ENGINEERING: To run program in microcontroller.</a:t>
            </a:r>
          </a:p>
          <a:p>
            <a:r>
              <a:rPr lang="en-IN" dirty="0"/>
              <a:t>ELECTRICAL ENGINEERING: To develop internal circuits.</a:t>
            </a:r>
            <a:endParaRPr lang="en-GB" dirty="0"/>
          </a:p>
          <a:p>
            <a:r>
              <a:rPr lang="hg-IN" dirty="0"/>
              <a:t>MECHANICAL ENGINEER: It helps in designing and </a:t>
            </a:r>
            <a:r>
              <a:rPr lang="en-GB" dirty="0"/>
              <a:t>developing</a:t>
            </a:r>
            <a:r>
              <a:rPr lang="hg-IN" dirty="0"/>
              <a:t> the tools of the system.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3795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9431D-9CCE-37B0-D750-D5F8AE86E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27" y="468086"/>
            <a:ext cx="8229600" cy="1143000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                    </a:t>
            </a:r>
            <a:r>
              <a:rPr lang="en-US" dirty="0">
                <a:solidFill>
                  <a:srgbClr val="FF0000"/>
                </a:solidFill>
              </a:rPr>
              <a:t>Applications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59128-04E1-82D8-F5E4-201863572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scare the birds.</a:t>
            </a:r>
          </a:p>
          <a:p>
            <a:r>
              <a:rPr lang="en-US" dirty="0"/>
              <a:t>Avoids disturbances caused by the birds.</a:t>
            </a:r>
          </a:p>
          <a:p>
            <a:r>
              <a:rPr lang="en-US" dirty="0"/>
              <a:t>Hygiene and cleanliness can be maintained.</a:t>
            </a:r>
          </a:p>
          <a:p>
            <a:r>
              <a:rPr lang="en-US" dirty="0"/>
              <a:t>People who suffer with breathing problems may no longer have problems because of birds feathers and dust by it.</a:t>
            </a:r>
          </a:p>
        </p:txBody>
      </p:sp>
    </p:spTree>
    <p:extLst>
      <p:ext uri="{BB962C8B-B14F-4D97-AF65-F5344CB8AC3E}">
        <p14:creationId xmlns:p14="http://schemas.microsoft.com/office/powerpoint/2010/main" val="261244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FF0000"/>
                </a:solidFill>
                <a:latin typeface="Cambria" pitchFamily="18" charset="0"/>
              </a:rPr>
              <a:t>                   Outline of the Presentation</a:t>
            </a:r>
          </a:p>
        </p:txBody>
      </p:sp>
      <p:sp>
        <p:nvSpPr>
          <p:cNvPr id="104859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Introduction</a:t>
            </a:r>
          </a:p>
          <a:p>
            <a:pPr marL="463550" indent="-463550"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Objective</a:t>
            </a:r>
          </a:p>
          <a:p>
            <a:pPr marL="463550" indent="-463550"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Project description</a:t>
            </a:r>
          </a:p>
          <a:p>
            <a:pPr marL="463550" indent="-463550"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Schematic Model</a:t>
            </a:r>
          </a:p>
          <a:p>
            <a:pPr marL="463550" indent="-463550"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Working of project </a:t>
            </a:r>
          </a:p>
          <a:p>
            <a:pPr marL="463550" indent="-463550"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Components</a:t>
            </a:r>
          </a:p>
          <a:p>
            <a:pPr marL="463550" indent="-463550"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Applications</a:t>
            </a:r>
          </a:p>
          <a:p>
            <a:pPr marL="463550" indent="-463550"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Conclusions</a:t>
            </a:r>
          </a:p>
          <a:p>
            <a:pPr marL="463550" indent="-463550"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4996-18A0-C83C-D5C7-C5DCC51BA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                    </a:t>
            </a:r>
            <a:r>
              <a:rPr lang="en-US" dirty="0">
                <a:solidFill>
                  <a:srgbClr val="FF0000"/>
                </a:solidFill>
              </a:rPr>
              <a:t>Conclusions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9D7C-D7ED-E7FB-7083-056C644C3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9531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This prototype is to check the bird without any physical reference.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Ultrasonic sensors can measure the distance to a wide range of objects regardless of shape, color or surface texture.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They are also able to measure an approaching or receding object. By using “non-contact” ultrasonic sensors , distances can be measured without damage to the bird.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The ultrasonic sensor emits a high-frequency sound pulse and calculates the distance.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315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FF0000"/>
                </a:solidFill>
                <a:latin typeface="Cambria" pitchFamily="18" charset="0"/>
              </a:rPr>
              <a:t>References</a:t>
            </a:r>
          </a:p>
        </p:txBody>
      </p:sp>
      <p:sp>
        <p:nvSpPr>
          <p:cNvPr id="10486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dirty="0"/>
              <a:t> </a:t>
            </a:r>
            <a:endParaRPr lang="en-US" sz="2400" dirty="0"/>
          </a:p>
          <a:p>
            <a:pPr marL="463550" indent="-463550">
              <a:buFont typeface="+mj-lt"/>
              <a:buAutoNum type="arabicParenR"/>
            </a:pPr>
            <a:endParaRPr lang="en-US" sz="24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hlinkClick r:id="rId2"/>
              </a:rPr>
              <a:t>https://WWW.erpublication.org/published_paper/IJ</a:t>
            </a:r>
            <a:endParaRPr lang="en-US" sz="24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https://WWW.fierceelectronics .com/sensors/what-ultrasonic-sensor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hlinkClick r:id="rId3"/>
              </a:rPr>
              <a:t>https://docs.ardunio.cc/hardware/uno-rev3</a:t>
            </a:r>
            <a:endParaRPr lang="en-US" sz="24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Title 1048678"/>
          <p:cNvSpPr>
            <a:spLocks noGrp="1"/>
          </p:cNvSpPr>
          <p:nvPr>
            <p:ph type="title"/>
          </p:nvPr>
        </p:nvSpPr>
        <p:spPr>
          <a:xfrm>
            <a:off x="457199" y="2285999"/>
            <a:ext cx="8229600" cy="2318211"/>
          </a:xfrm>
        </p:spPr>
        <p:txBody>
          <a:bodyPr>
            <a:noAutofit/>
          </a:bodyPr>
          <a:lstStyle/>
          <a:p>
            <a:r>
              <a:rPr lang="en-US" sz="7200" b="1" i="1" u="sng" dirty="0">
                <a:solidFill>
                  <a:srgbClr val="FF0000"/>
                </a:solidFill>
                <a:effectLst>
                  <a:outerShdw blurRad="38100" dist="38100" dir="2700000" algn="br" rotWithShape="0">
                    <a:srgbClr val="000000"/>
                  </a:outerShdw>
                </a:effectLst>
              </a:rPr>
              <a:t>THANK  YOU....</a:t>
            </a:r>
            <a:endParaRPr lang="en-IN" sz="7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Title 1"/>
          <p:cNvSpPr>
            <a:spLocks noGrp="1"/>
          </p:cNvSpPr>
          <p:nvPr>
            <p:ph type="title"/>
          </p:nvPr>
        </p:nvSpPr>
        <p:spPr>
          <a:xfrm>
            <a:off x="609600" y="46186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FF0000"/>
                </a:solidFill>
                <a:latin typeface="Cambria" pitchFamily="18" charset="0"/>
              </a:rPr>
              <a:t>                             Introduction</a:t>
            </a:r>
          </a:p>
        </p:txBody>
      </p:sp>
      <p:sp>
        <p:nvSpPr>
          <p:cNvPr id="1048596" name="Content Placeholder 2"/>
          <p:cNvSpPr>
            <a:spLocks noGrp="1"/>
          </p:cNvSpPr>
          <p:nvPr>
            <p:ph idx="1"/>
          </p:nvPr>
        </p:nvSpPr>
        <p:spPr>
          <a:xfrm>
            <a:off x="457200" y="1609531"/>
            <a:ext cx="8229600" cy="4525963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As we can observe, cities are filled with many birds especially pigeons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 These birds create a lot of problem, like their dump everywhere and the sounds etc.…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Also we know that the feathers of birds and dust generated by the birds is harmful for people having asthma or any other breathing problems.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For that, people have scare them away every time they sit near the windows or on pipes which is very problematic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So we are trying to avoid this problem for the people that is by scaring the birds away using IoT.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>
          <a:xfrm>
            <a:off x="609600" y="388937"/>
            <a:ext cx="8077200" cy="1143000"/>
          </a:xfrm>
        </p:spPr>
        <p:txBody>
          <a:bodyPr>
            <a:normAutofit fontScale="90000"/>
          </a:bodyPr>
          <a:lstStyle/>
          <a:p>
            <a:pPr algn="l"/>
            <a:br>
              <a:rPr lang="en-US" sz="3200" b="1" dirty="0">
                <a:solidFill>
                  <a:srgbClr val="FF0000"/>
                </a:solidFill>
                <a:latin typeface="Cambria" pitchFamily="18" charset="0"/>
              </a:rPr>
            </a:br>
            <a:r>
              <a:rPr lang="en-US" sz="3200" b="1" dirty="0">
                <a:solidFill>
                  <a:srgbClr val="FF0000"/>
                </a:solidFill>
                <a:latin typeface="Cambria" pitchFamily="18" charset="0"/>
              </a:rPr>
              <a:t>                                    </a:t>
            </a:r>
            <a:r>
              <a:rPr lang="en-US" sz="3600" b="1" dirty="0">
                <a:solidFill>
                  <a:srgbClr val="FF0000"/>
                </a:solidFill>
                <a:latin typeface="Cambria" pitchFamily="18" charset="0"/>
              </a:rPr>
              <a:t>Objective</a:t>
            </a:r>
            <a:br>
              <a:rPr lang="en-US" sz="3200" b="1" dirty="0">
                <a:solidFill>
                  <a:srgbClr val="FF0000"/>
                </a:solidFill>
                <a:latin typeface="Cambria" pitchFamily="18" charset="0"/>
              </a:rPr>
            </a:br>
            <a:endParaRPr lang="en-US" sz="3200" b="1" dirty="0">
              <a:solidFill>
                <a:srgbClr val="FF0000"/>
              </a:solidFill>
              <a:latin typeface="Cambria" pitchFamily="18" charset="0"/>
            </a:endParaRPr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229600" cy="4525963"/>
          </a:xfrm>
        </p:spPr>
        <p:txBody>
          <a:bodyPr>
            <a:normAutofit/>
          </a:bodyPr>
          <a:lstStyle/>
          <a:p>
            <a:pPr marL="368300">
              <a:spcBef>
                <a:spcPts val="4945"/>
              </a:spcBef>
              <a:buFont typeface="Wingdings" panose="05000000000000000000" pitchFamily="2" charset="2"/>
              <a:buChar char="Ø"/>
            </a:pPr>
            <a:endParaRPr lang="en-US" sz="2400" spc="-5" dirty="0">
              <a:solidFill>
                <a:srgbClr val="232325"/>
              </a:solidFill>
              <a:latin typeface="Times New Roman" pitchFamily="18" charset="0"/>
              <a:cs typeface="Times New Roman" pitchFamily="18" charset="0"/>
            </a:endParaRPr>
          </a:p>
          <a:p>
            <a:pPr marL="368300">
              <a:spcBef>
                <a:spcPts val="4945"/>
              </a:spcBef>
              <a:buFont typeface="Wingdings" panose="05000000000000000000" pitchFamily="2" charset="2"/>
              <a:buChar char="Ø"/>
            </a:pPr>
            <a:r>
              <a:rPr lang="en-US" sz="2400" spc="-5" dirty="0">
                <a:solidFill>
                  <a:srgbClr val="232325"/>
                </a:solidFill>
                <a:latin typeface="Times New Roman" pitchFamily="18" charset="0"/>
                <a:cs typeface="Times New Roman" pitchFamily="18" charset="0"/>
              </a:rPr>
              <a:t>Our project’s main objective is to avoid the problems by the birds in cities.</a:t>
            </a:r>
          </a:p>
          <a:p>
            <a:pPr marL="368300">
              <a:spcBef>
                <a:spcPts val="4945"/>
              </a:spcBef>
              <a:buFont typeface="Wingdings" panose="05000000000000000000" pitchFamily="2" charset="2"/>
              <a:buChar char="Ø"/>
            </a:pPr>
            <a:r>
              <a:rPr lang="en-US" sz="2400" spc="-5" dirty="0">
                <a:solidFill>
                  <a:srgbClr val="232325"/>
                </a:solidFill>
                <a:latin typeface="Times New Roman" pitchFamily="18" charset="0"/>
                <a:cs typeface="Times New Roman" pitchFamily="18" charset="0"/>
              </a:rPr>
              <a:t>Our projects acts like a scare-crow by generating sound on the user’s command</a:t>
            </a:r>
          </a:p>
          <a:p>
            <a:pPr marL="368300">
              <a:spcBef>
                <a:spcPts val="4945"/>
              </a:spcBef>
              <a:buFont typeface="Wingdings" panose="05000000000000000000" pitchFamily="2" charset="2"/>
              <a:buChar char="Ø"/>
            </a:pPr>
            <a:endParaRPr lang="en-US" sz="2400" spc="-5" dirty="0">
              <a:solidFill>
                <a:srgbClr val="232325"/>
              </a:solidFill>
              <a:latin typeface="Times New Roman" pitchFamily="18" charset="0"/>
              <a:cs typeface="Times New Roman" pitchFamily="18" charset="0"/>
            </a:endParaRPr>
          </a:p>
          <a:p>
            <a:pPr marL="596900" indent="-571500">
              <a:spcBef>
                <a:spcPts val="4945"/>
              </a:spcBef>
              <a:buNone/>
            </a:pPr>
            <a:endParaRPr lang="en-US" sz="2400" spc="-5" dirty="0">
              <a:solidFill>
                <a:srgbClr val="232325"/>
              </a:solidFill>
              <a:latin typeface="Times New Roman" pitchFamily="18" charset="0"/>
              <a:cs typeface="Times New Roman" pitchFamily="18" charset="0"/>
            </a:endParaRPr>
          </a:p>
          <a:p>
            <a:pPr marL="596900" indent="-571500">
              <a:spcBef>
                <a:spcPts val="4945"/>
              </a:spcBef>
              <a:buNone/>
            </a:pPr>
            <a:endParaRPr lang="en-US" sz="2400" spc="-5" dirty="0">
              <a:solidFill>
                <a:srgbClr val="232325"/>
              </a:solidFill>
              <a:latin typeface="Times New Roman" pitchFamily="18" charset="0"/>
              <a:cs typeface="Times New Roman" pitchFamily="18" charset="0"/>
            </a:endParaRPr>
          </a:p>
          <a:p>
            <a:pPr marL="596900" indent="-571500">
              <a:spcBef>
                <a:spcPts val="4945"/>
              </a:spcBef>
              <a:buNone/>
            </a:pPr>
            <a:endParaRPr lang="en-US" sz="2400" spc="-5" dirty="0">
              <a:solidFill>
                <a:srgbClr val="232325"/>
              </a:solidFill>
              <a:latin typeface="Times New Roman" pitchFamily="18" charset="0"/>
              <a:cs typeface="Times New Roman" pitchFamily="18" charset="0"/>
            </a:endParaRPr>
          </a:p>
          <a:p>
            <a:pPr marL="596900" indent="-571500">
              <a:spcBef>
                <a:spcPts val="4945"/>
              </a:spcBef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63550" indent="-46355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FF0000"/>
                </a:solidFill>
                <a:latin typeface="Cambria" pitchFamily="18" charset="0"/>
              </a:rPr>
              <a:t>                        Project Description</a:t>
            </a:r>
          </a:p>
        </p:txBody>
      </p:sp>
      <p:sp>
        <p:nvSpPr>
          <p:cNvPr id="104860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8333" lnSpcReduction="10000"/>
          </a:bodyPr>
          <a:lstStyle/>
          <a:p>
            <a:pPr lvl="0">
              <a:buNone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1.It uses an ultrasonic module interfaced to a microcontroller.</a:t>
            </a:r>
          </a:p>
          <a:p>
            <a:pPr lvl="0">
              <a:buNone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2.The ultrasonic sensor is consists of Transmitter and Receiver modules.</a:t>
            </a:r>
          </a:p>
          <a:p>
            <a:pPr lvl="0">
              <a:buNone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3.Transmitter part ejects the pulse out and the receiver part receives the pulse. </a:t>
            </a:r>
          </a:p>
          <a:p>
            <a:pPr lvl="0">
              <a:buNone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4.If a bird comes in front of the sensor , the transmitted pulse ejected strike the bird and reflected back. The reflected pulse is received by the receiver part.</a:t>
            </a:r>
          </a:p>
          <a:p>
            <a:pPr>
              <a:buNone/>
            </a:pPr>
            <a:r>
              <a:rPr lang="en-US" sz="3100" b="1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US" sz="31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31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Rectangle 1"/>
          <p:cNvSpPr/>
          <p:nvPr/>
        </p:nvSpPr>
        <p:spPr>
          <a:xfrm>
            <a:off x="381000" y="1524000"/>
            <a:ext cx="8534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5. It measures the distance of the object placed  before it .</a:t>
            </a:r>
          </a:p>
          <a:p>
            <a:pP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6. The degree of the rotation of the motor is directly proportional to</a:t>
            </a:r>
          </a:p>
          <a:p>
            <a:pP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to the distance of the object from ultrasonic module.</a:t>
            </a:r>
          </a:p>
          <a:p>
            <a:pP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7. This can be further calibrated to calculate  the actual distance of </a:t>
            </a:r>
          </a:p>
          <a:p>
            <a:pP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the object from the module.</a:t>
            </a:r>
          </a:p>
          <a:p>
            <a:pPr algn="just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8. Then the object which is detected will let be taken as the input to                          ,    turn on the buzzer. </a:t>
            </a:r>
          </a:p>
          <a:p>
            <a:pPr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FF0000"/>
                </a:solidFill>
                <a:latin typeface="Cambria" pitchFamily="18" charset="0"/>
              </a:rPr>
              <a:t>                           Schematic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C8F11-4307-C531-1844-7197D97F4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828800"/>
            <a:ext cx="8001000" cy="3723679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rgbClr val="FF0000"/>
                </a:solidFill>
              </a:rPr>
              <a:t>                 </a:t>
            </a:r>
            <a:r>
              <a:rPr lang="en-US" sz="4800" dirty="0">
                <a:solidFill>
                  <a:srgbClr val="FF0000"/>
                </a:solidFill>
              </a:rPr>
              <a:t>Components</a:t>
            </a:r>
            <a:r>
              <a:rPr lang="en-US" sz="4800" b="1" dirty="0">
                <a:solidFill>
                  <a:srgbClr val="FF0000"/>
                </a:solidFill>
              </a:rPr>
              <a:t> </a:t>
            </a:r>
            <a:endParaRPr lang="en-IN" sz="4800" b="1" dirty="0">
              <a:solidFill>
                <a:srgbClr val="FF0000"/>
              </a:solidFill>
            </a:endParaRPr>
          </a:p>
        </p:txBody>
      </p:sp>
      <p:sp>
        <p:nvSpPr>
          <p:cNvPr id="104860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6875" lnSpcReduction="10000"/>
          </a:bodyPr>
          <a:lstStyle/>
          <a:p>
            <a:r>
              <a:rPr lang="en-US" dirty="0"/>
              <a:t>Microcontroller</a:t>
            </a:r>
          </a:p>
          <a:p>
            <a:r>
              <a:rPr lang="en-US" dirty="0"/>
              <a:t>Micro servo 9g </a:t>
            </a:r>
          </a:p>
          <a:p>
            <a:r>
              <a:rPr lang="en-US" dirty="0"/>
              <a:t>Arduino uno </a:t>
            </a:r>
          </a:p>
          <a:p>
            <a:r>
              <a:rPr lang="en-US" dirty="0"/>
              <a:t>Connecting wires</a:t>
            </a:r>
          </a:p>
          <a:p>
            <a:r>
              <a:rPr lang="en-US" dirty="0"/>
              <a:t>Breadboard</a:t>
            </a:r>
          </a:p>
          <a:p>
            <a:r>
              <a:rPr lang="en-US" dirty="0"/>
              <a:t>Resistors</a:t>
            </a:r>
          </a:p>
          <a:p>
            <a:r>
              <a:rPr lang="en-US" dirty="0"/>
              <a:t>Capacitors</a:t>
            </a:r>
          </a:p>
          <a:p>
            <a:r>
              <a:rPr lang="en-US" dirty="0"/>
              <a:t>Ultrasonic sensor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3FFE5-1D11-8B4C-08B2-C8E8E26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Source Code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C91025-15FE-478A-2E27-A4F5EAC9A2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9261" r="37500"/>
          <a:stretch/>
        </p:blipFill>
        <p:spPr>
          <a:xfrm>
            <a:off x="465221" y="1475873"/>
            <a:ext cx="5257800" cy="466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42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813</Words>
  <Application>Microsoft Office PowerPoint</Application>
  <PresentationFormat>On-screen Show (4:3)</PresentationFormat>
  <Paragraphs>106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Bahamas</vt:lpstr>
      <vt:lpstr>Calibri</vt:lpstr>
      <vt:lpstr>Cambria</vt:lpstr>
      <vt:lpstr>Source Sans Pro Web</vt:lpstr>
      <vt:lpstr>Times New Roman</vt:lpstr>
      <vt:lpstr>Wingdings</vt:lpstr>
      <vt:lpstr>Office Theme</vt:lpstr>
      <vt:lpstr>SCARE-CROW</vt:lpstr>
      <vt:lpstr>                   Outline of the Presentation</vt:lpstr>
      <vt:lpstr>                             Introduction</vt:lpstr>
      <vt:lpstr>                                     Objective </vt:lpstr>
      <vt:lpstr>                        Project Description</vt:lpstr>
      <vt:lpstr>PowerPoint Presentation</vt:lpstr>
      <vt:lpstr>                           Schematic Model</vt:lpstr>
      <vt:lpstr>                 Components </vt:lpstr>
      <vt:lpstr>Source Code</vt:lpstr>
      <vt:lpstr>PowerPoint Presentation</vt:lpstr>
      <vt:lpstr>                    Working of Project </vt:lpstr>
      <vt:lpstr>PowerPoint Presentation</vt:lpstr>
      <vt:lpstr>PowerPoint Presentation</vt:lpstr>
      <vt:lpstr>PowerPoint Presentation</vt:lpstr>
      <vt:lpstr>Working Model</vt:lpstr>
      <vt:lpstr>PowerPoint Presentation</vt:lpstr>
      <vt:lpstr>Future Plans On Project</vt:lpstr>
      <vt:lpstr>Various Disciplines Involved</vt:lpstr>
      <vt:lpstr>                    Applications</vt:lpstr>
      <vt:lpstr>                    Conclusions</vt:lpstr>
      <vt:lpstr>References</vt:lpstr>
      <vt:lpstr>THANK  YOU....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Exploration (A4022) Course End Project (CEP)  Title of the Course End Project</dc:title>
  <dc:creator>vce</dc:creator>
  <cp:lastModifiedBy>Sai Sathwik .K</cp:lastModifiedBy>
  <cp:revision>17</cp:revision>
  <dcterms:created xsi:type="dcterms:W3CDTF">2018-11-15T07:43:32Z</dcterms:created>
  <dcterms:modified xsi:type="dcterms:W3CDTF">2024-07-16T13:01:56Z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4d58bd8ba4b9423fa3e747c200871be4</vt:lpwstr>
  </property>
</Properties>
</file>